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4"/>
  </p:notesMasterIdLst>
  <p:handoutMasterIdLst>
    <p:handoutMasterId r:id="rId15"/>
  </p:handoutMasterIdLst>
  <p:sldIdLst>
    <p:sldId id="256" r:id="rId2"/>
    <p:sldId id="258" r:id="rId3"/>
    <p:sldId id="259" r:id="rId4"/>
    <p:sldId id="280" r:id="rId5"/>
    <p:sldId id="281" r:id="rId6"/>
    <p:sldId id="261" r:id="rId7"/>
    <p:sldId id="285" r:id="rId8"/>
    <p:sldId id="282" r:id="rId9"/>
    <p:sldId id="284" r:id="rId10"/>
    <p:sldId id="283" r:id="rId11"/>
    <p:sldId id="286"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9F66"/>
    <a:srgbClr val="0BA580"/>
    <a:srgbClr val="008238"/>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3" autoAdjust="0"/>
    <p:restoredTop sz="94660"/>
  </p:normalViewPr>
  <p:slideViewPr>
    <p:cSldViewPr snapToGrid="0" showGuides="1">
      <p:cViewPr varScale="1">
        <p:scale>
          <a:sx n="86" d="100"/>
          <a:sy n="86" d="100"/>
        </p:scale>
        <p:origin x="82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CC6715-62B1-44B4-B7BE-48AE499FA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742C05F5-0828-4A09-A4AD-AF409796D8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FBCE13-60DD-4A9C-BBC9-F28A6E0F6B1F}" type="datetimeFigureOut">
              <a:rPr lang="en-ZA" smtClean="0"/>
              <a:t>2021/11/23</a:t>
            </a:fld>
            <a:endParaRPr lang="en-ZA"/>
          </a:p>
        </p:txBody>
      </p:sp>
      <p:sp>
        <p:nvSpPr>
          <p:cNvPr id="4" name="Footer Placeholder 3">
            <a:extLst>
              <a:ext uri="{FF2B5EF4-FFF2-40B4-BE49-F238E27FC236}">
                <a16:creationId xmlns:a16="http://schemas.microsoft.com/office/drawing/2014/main" id="{A05650F8-051F-43FF-A474-EF5448A018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EE08517-3D9C-4E27-9D56-CF8C3CAD6C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7CE13-1CE6-4249-9C8F-2A12BE236C4B}" type="slidenum">
              <a:rPr lang="en-ZA" smtClean="0"/>
              <a:t>‹#›</a:t>
            </a:fld>
            <a:endParaRPr lang="en-ZA"/>
          </a:p>
        </p:txBody>
      </p:sp>
    </p:spTree>
    <p:extLst>
      <p:ext uri="{BB962C8B-B14F-4D97-AF65-F5344CB8AC3E}">
        <p14:creationId xmlns:p14="http://schemas.microsoft.com/office/powerpoint/2010/main" val="490174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60AB-BBAC-46A5-8D4C-DA4A0A7732AB}" type="datetimeFigureOut">
              <a:rPr lang="en-ZA" smtClean="0"/>
              <a:t>2021/11/23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74A81-4BCB-4692-BB83-42CDE19C2421}" type="slidenum">
              <a:rPr lang="en-ZA" smtClean="0"/>
              <a:t>‹#›</a:t>
            </a:fld>
            <a:endParaRPr lang="en-ZA"/>
          </a:p>
        </p:txBody>
      </p:sp>
    </p:spTree>
    <p:extLst>
      <p:ext uri="{BB962C8B-B14F-4D97-AF65-F5344CB8AC3E}">
        <p14:creationId xmlns:p14="http://schemas.microsoft.com/office/powerpoint/2010/main" val="1451540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209076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404575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89820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52990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41812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447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367403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www.42matters.com/" TargetMode="Externa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id="{4FD39DF8-293E-49ED-8B3F-355AE6F6031D}"/>
              </a:ext>
            </a:extLst>
          </p:cNvPr>
          <p:cNvSpPr>
            <a:spLocks noGrp="1"/>
          </p:cNvSpPr>
          <p:nvPr>
            <p:ph type="ctrTitle"/>
          </p:nvPr>
        </p:nvSpPr>
        <p:spPr>
          <a:xfrm>
            <a:off x="5743852" y="1322774"/>
            <a:ext cx="6446624" cy="2091506"/>
          </a:xfrm>
          <a:prstGeom prst="rect">
            <a:avLst/>
          </a:prstGeom>
        </p:spPr>
        <p:txBody>
          <a:bodyPr anchor="b">
            <a:noAutofit/>
          </a:bodyPr>
          <a:lstStyle>
            <a:lvl1pPr algn="ctr">
              <a:lnSpc>
                <a:spcPct val="100000"/>
              </a:lnSpc>
              <a:defRPr sz="5400" b="1">
                <a:latin typeface="+mn-lt"/>
              </a:defRPr>
            </a:lvl1pPr>
          </a:lstStyle>
          <a:p>
            <a:r>
              <a:rPr lang="en-US" sz="3600" dirty="0"/>
              <a:t>Opportunities for Mobile Applications in Digital Services</a:t>
            </a:r>
            <a:endParaRPr lang="en-ZA" sz="3600" dirty="0"/>
          </a:p>
        </p:txBody>
      </p:sp>
      <p:sp>
        <p:nvSpPr>
          <p:cNvPr id="4" name="Subtitle 2">
            <a:extLst>
              <a:ext uri="{FF2B5EF4-FFF2-40B4-BE49-F238E27FC236}">
                <a16:creationId xmlns:a16="http://schemas.microsoft.com/office/drawing/2014/main" id="{49704975-F5C2-4879-ADC8-A8F433D0BB27}"/>
              </a:ext>
            </a:extLst>
          </p:cNvPr>
          <p:cNvSpPr>
            <a:spLocks noGrp="1"/>
          </p:cNvSpPr>
          <p:nvPr>
            <p:ph type="subTitle" idx="1"/>
          </p:nvPr>
        </p:nvSpPr>
        <p:spPr>
          <a:xfrm>
            <a:off x="6096000" y="3443722"/>
            <a:ext cx="6094476" cy="158547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dirty="0"/>
              <a:t>Ms Jeanette Morwane</a:t>
            </a:r>
          </a:p>
          <a:p>
            <a:r>
              <a:rPr lang="en-US" b="1" dirty="0"/>
              <a:t>Chief Director: ICT Innovations</a:t>
            </a:r>
          </a:p>
          <a:p>
            <a:r>
              <a:rPr lang="en-US" b="1" dirty="0"/>
              <a:t>24 November 2021</a:t>
            </a:r>
            <a:endParaRPr lang="en-ZA" b="1" dirty="0"/>
          </a:p>
        </p:txBody>
      </p:sp>
    </p:spTree>
    <p:extLst>
      <p:ext uri="{BB962C8B-B14F-4D97-AF65-F5344CB8AC3E}">
        <p14:creationId xmlns:p14="http://schemas.microsoft.com/office/powerpoint/2010/main"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402540" y="144685"/>
            <a:ext cx="8740589" cy="569459"/>
          </a:xfrm>
        </p:spPr>
        <p:txBody>
          <a:bodyPr anchor="ctr">
            <a:normAutofit/>
          </a:bodyPr>
          <a:lstStyle/>
          <a:p>
            <a:r>
              <a:rPr lang="en-ZA" sz="3400" dirty="0"/>
              <a:t>Opportunities – Postal Services</a:t>
            </a:r>
          </a:p>
        </p:txBody>
      </p:sp>
      <p:pic>
        <p:nvPicPr>
          <p:cNvPr id="4" name="Picture 3">
            <a:extLst>
              <a:ext uri="{FF2B5EF4-FFF2-40B4-BE49-F238E27FC236}">
                <a16:creationId xmlns:a16="http://schemas.microsoft.com/office/drawing/2014/main" id="{37D7CD7D-DCD0-4A03-A915-A231999D02C5}"/>
              </a:ext>
            </a:extLst>
          </p:cNvPr>
          <p:cNvPicPr>
            <a:picLocks noChangeAspect="1"/>
          </p:cNvPicPr>
          <p:nvPr/>
        </p:nvPicPr>
        <p:blipFill>
          <a:blip r:embed="rId2"/>
          <a:stretch>
            <a:fillRect/>
          </a:stretch>
        </p:blipFill>
        <p:spPr>
          <a:xfrm>
            <a:off x="2402540" y="1416423"/>
            <a:ext cx="5875545" cy="5048907"/>
          </a:xfrm>
          <a:prstGeom prst="rect">
            <a:avLst/>
          </a:prstGeom>
          <a:ln>
            <a:solidFill>
              <a:schemeClr val="tx1"/>
            </a:solidFill>
          </a:ln>
        </p:spPr>
      </p:pic>
      <p:sp>
        <p:nvSpPr>
          <p:cNvPr id="5" name="TextBox 4">
            <a:extLst>
              <a:ext uri="{FF2B5EF4-FFF2-40B4-BE49-F238E27FC236}">
                <a16:creationId xmlns:a16="http://schemas.microsoft.com/office/drawing/2014/main" id="{FB0A8BA0-DA29-4EA4-B42B-80CB600F9734}"/>
              </a:ext>
            </a:extLst>
          </p:cNvPr>
          <p:cNvSpPr txBox="1"/>
          <p:nvPr/>
        </p:nvSpPr>
        <p:spPr>
          <a:xfrm>
            <a:off x="1039905" y="932329"/>
            <a:ext cx="8292353" cy="369332"/>
          </a:xfrm>
          <a:prstGeom prst="rect">
            <a:avLst/>
          </a:prstGeom>
          <a:noFill/>
        </p:spPr>
        <p:txBody>
          <a:bodyPr wrap="square" rtlCol="0">
            <a:spAutoFit/>
          </a:bodyPr>
          <a:lstStyle/>
          <a:p>
            <a:r>
              <a:rPr lang="en-GB" dirty="0"/>
              <a:t>Digital Postal Services accessed via mobile – UPU Digital Postal Survey 2017</a:t>
            </a:r>
            <a:endParaRPr lang="en-ZA" dirty="0"/>
          </a:p>
        </p:txBody>
      </p:sp>
    </p:spTree>
    <p:extLst>
      <p:ext uri="{BB962C8B-B14F-4D97-AF65-F5344CB8AC3E}">
        <p14:creationId xmlns:p14="http://schemas.microsoft.com/office/powerpoint/2010/main" val="178800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376521" y="169761"/>
            <a:ext cx="8889242" cy="598588"/>
          </a:xfrm>
        </p:spPr>
        <p:txBody>
          <a:bodyPr>
            <a:normAutofit fontScale="90000"/>
          </a:bodyPr>
          <a:lstStyle/>
          <a:p>
            <a:pPr algn="ctr"/>
            <a:r>
              <a:rPr lang="en-US" dirty="0"/>
              <a:t>Proposed Government Support</a:t>
            </a:r>
            <a:endParaRPr lang="en-ZA" dirty="0"/>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476743" y="1197672"/>
            <a:ext cx="10515600" cy="4981186"/>
          </a:xfrm>
        </p:spPr>
        <p:txBody>
          <a:bodyPr>
            <a:normAutofit/>
          </a:bodyPr>
          <a:lstStyle/>
          <a:p>
            <a:pPr marL="285750" indent="-285750">
              <a:buFont typeface="Arial" panose="020B0604020202020204" pitchFamily="34" charset="0"/>
              <a:buChar char="•"/>
            </a:pPr>
            <a:r>
              <a:rPr lang="en-GB" sz="3200" dirty="0">
                <a:solidFill>
                  <a:schemeClr val="tx1"/>
                </a:solidFill>
              </a:rPr>
              <a:t>A new government procurement dispensation for digital technologies and innovations developed locally will therefore be a game-changer, where government becomes a first customer.</a:t>
            </a:r>
          </a:p>
          <a:p>
            <a:pPr marL="285750" indent="-285750">
              <a:buFont typeface="Arial" panose="020B0604020202020204" pitchFamily="34" charset="0"/>
              <a:buChar char="•"/>
            </a:pPr>
            <a:r>
              <a:rPr lang="en-GB" sz="3200" dirty="0">
                <a:solidFill>
                  <a:schemeClr val="tx1"/>
                </a:solidFill>
              </a:rPr>
              <a:t>Partnership with companies such as Google in supporting mobile innovations companies with technological support to grow.</a:t>
            </a:r>
            <a:endParaRPr lang="en-ZA" sz="3200" dirty="0">
              <a:solidFill>
                <a:schemeClr val="tx1"/>
              </a:solidFill>
            </a:endParaRPr>
          </a:p>
        </p:txBody>
      </p:sp>
    </p:spTree>
    <p:extLst>
      <p:ext uri="{BB962C8B-B14F-4D97-AF65-F5344CB8AC3E}">
        <p14:creationId xmlns:p14="http://schemas.microsoft.com/office/powerpoint/2010/main" val="282876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3C7ECCAC-0AFE-4FA2-B378-C13F574D6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val="10871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376521" y="169761"/>
            <a:ext cx="8889242" cy="598588"/>
          </a:xfrm>
        </p:spPr>
        <p:txBody>
          <a:bodyPr>
            <a:normAutofit fontScale="90000"/>
          </a:bodyPr>
          <a:lstStyle/>
          <a:p>
            <a:pPr algn="ctr"/>
            <a:r>
              <a:rPr lang="en-US" dirty="0"/>
              <a:t>INTRODUCTION</a:t>
            </a:r>
            <a:endParaRPr lang="en-ZA" dirty="0"/>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476743" y="1197672"/>
            <a:ext cx="10515600" cy="4981186"/>
          </a:xfrm>
        </p:spPr>
        <p:txBody>
          <a:bodyPr>
            <a:normAutofit/>
          </a:bodyPr>
          <a:lstStyle/>
          <a:p>
            <a:pPr marL="285750" indent="-285750">
              <a:buFont typeface="Arial" panose="020B0604020202020204" pitchFamily="34" charset="0"/>
              <a:buChar char="•"/>
            </a:pPr>
            <a:r>
              <a:rPr lang="en-US" sz="2000" dirty="0">
                <a:solidFill>
                  <a:schemeClr val="tx1"/>
                </a:solidFill>
              </a:rPr>
              <a:t>The vision is to have a digitally transformed South Africa where citizens are digitally empowered to create and participate in tech-enabled opportunities that drive inclusiveness, employment and economic transformation.</a:t>
            </a:r>
          </a:p>
          <a:p>
            <a:pPr marL="285750" indent="-285750">
              <a:buFont typeface="Arial" panose="020B0604020202020204" pitchFamily="34" charset="0"/>
              <a:buChar char="•"/>
            </a:pPr>
            <a:r>
              <a:rPr lang="en-US" sz="2000" dirty="0">
                <a:solidFill>
                  <a:schemeClr val="tx1"/>
                </a:solidFill>
              </a:rPr>
              <a:t>The Digital Economy has a potential to contribute immensely in the country’s GDP each year.</a:t>
            </a:r>
          </a:p>
          <a:p>
            <a:pPr marL="285750" indent="-285750">
              <a:buFont typeface="Arial" panose="020B0604020202020204" pitchFamily="34" charset="0"/>
              <a:buChar char="•"/>
            </a:pPr>
            <a:r>
              <a:rPr lang="en-US" sz="2000" dirty="0">
                <a:solidFill>
                  <a:schemeClr val="tx1"/>
                </a:solidFill>
              </a:rPr>
              <a:t>New emerging models have an opportunity to facilitate the creation of over 1 million new jobs over the next 10 years.</a:t>
            </a:r>
          </a:p>
          <a:p>
            <a:pPr marL="285750" indent="-285750">
              <a:buFont typeface="Arial" panose="020B0604020202020204" pitchFamily="34" charset="0"/>
              <a:buChar char="•"/>
            </a:pPr>
            <a:r>
              <a:rPr lang="en-US" sz="2000" dirty="0">
                <a:solidFill>
                  <a:schemeClr val="tx1"/>
                </a:solidFill>
              </a:rPr>
              <a:t>To take advantage of these opportunities, we would need to unlock some of the factors inhibiting the development and growth of SA’s digital economy.</a:t>
            </a:r>
          </a:p>
          <a:p>
            <a:pPr marL="285750" indent="-285750">
              <a:buFont typeface="Arial" panose="020B0604020202020204" pitchFamily="34" charset="0"/>
              <a:buChar char="•"/>
            </a:pPr>
            <a:r>
              <a:rPr lang="en-US" sz="2000" dirty="0">
                <a:solidFill>
                  <a:schemeClr val="tx1"/>
                </a:solidFill>
              </a:rPr>
              <a:t>We also need to ensure that the innovation ecosystem is effectively coordinated and integrated.</a:t>
            </a:r>
            <a:endParaRPr lang="en-ZA" dirty="0">
              <a:solidFill>
                <a:schemeClr val="tx1"/>
              </a:solidFill>
            </a:endParaRPr>
          </a:p>
        </p:txBody>
      </p:sp>
    </p:spTree>
    <p:extLst>
      <p:ext uri="{BB962C8B-B14F-4D97-AF65-F5344CB8AC3E}">
        <p14:creationId xmlns:p14="http://schemas.microsoft.com/office/powerpoint/2010/main" val="165301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385398" y="169761"/>
            <a:ext cx="8853732" cy="598588"/>
          </a:xfrm>
        </p:spPr>
        <p:txBody>
          <a:bodyPr>
            <a:noAutofit/>
          </a:bodyPr>
          <a:lstStyle/>
          <a:p>
            <a:pPr algn="ctr"/>
            <a:r>
              <a:rPr lang="en-US" sz="3000" dirty="0"/>
              <a:t>South Africa at a Glance – Infrastructure and Access</a:t>
            </a:r>
            <a:endParaRPr lang="en-ZA" sz="3000" dirty="0"/>
          </a:p>
        </p:txBody>
      </p:sp>
      <p:pic>
        <p:nvPicPr>
          <p:cNvPr id="4" name="Picture 3">
            <a:extLst>
              <a:ext uri="{FF2B5EF4-FFF2-40B4-BE49-F238E27FC236}">
                <a16:creationId xmlns:a16="http://schemas.microsoft.com/office/drawing/2014/main" id="{25685C06-AEBF-490D-BBDE-30405ADCC7A6}"/>
              </a:ext>
            </a:extLst>
          </p:cNvPr>
          <p:cNvPicPr>
            <a:picLocks noChangeAspect="1"/>
          </p:cNvPicPr>
          <p:nvPr/>
        </p:nvPicPr>
        <p:blipFill>
          <a:blip r:embed="rId2"/>
          <a:stretch>
            <a:fillRect/>
          </a:stretch>
        </p:blipFill>
        <p:spPr>
          <a:xfrm>
            <a:off x="1718010" y="990913"/>
            <a:ext cx="7488047" cy="5042334"/>
          </a:xfrm>
          <a:prstGeom prst="rect">
            <a:avLst/>
          </a:prstGeom>
        </p:spPr>
      </p:pic>
      <p:sp>
        <p:nvSpPr>
          <p:cNvPr id="3" name="TextBox 2">
            <a:extLst>
              <a:ext uri="{FF2B5EF4-FFF2-40B4-BE49-F238E27FC236}">
                <a16:creationId xmlns:a16="http://schemas.microsoft.com/office/drawing/2014/main" id="{02FC16A9-09EE-4E2B-9D68-213B09CD82D0}"/>
              </a:ext>
            </a:extLst>
          </p:cNvPr>
          <p:cNvSpPr txBox="1"/>
          <p:nvPr/>
        </p:nvSpPr>
        <p:spPr>
          <a:xfrm>
            <a:off x="699247" y="6094446"/>
            <a:ext cx="8641977" cy="369332"/>
          </a:xfrm>
          <a:prstGeom prst="rect">
            <a:avLst/>
          </a:prstGeom>
          <a:noFill/>
          <a:ln>
            <a:solidFill>
              <a:schemeClr val="tx1"/>
            </a:solidFill>
          </a:ln>
        </p:spPr>
        <p:txBody>
          <a:bodyPr wrap="square" rtlCol="0">
            <a:spAutoFit/>
          </a:bodyPr>
          <a:lstStyle/>
          <a:p>
            <a:r>
              <a:rPr lang="en-GB" b="1" i="1" dirty="0"/>
              <a:t>The State of the ICT Sector Report in South Africa – ICASA 2021 </a:t>
            </a:r>
            <a:endParaRPr lang="en-ZA" b="1" i="1" dirty="0"/>
          </a:p>
        </p:txBody>
      </p:sp>
    </p:spTree>
    <p:extLst>
      <p:ext uri="{BB962C8B-B14F-4D97-AF65-F5344CB8AC3E}">
        <p14:creationId xmlns:p14="http://schemas.microsoft.com/office/powerpoint/2010/main" val="320357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547890" y="108012"/>
            <a:ext cx="8540319" cy="753122"/>
          </a:xfrm>
        </p:spPr>
        <p:txBody>
          <a:bodyPr>
            <a:noAutofit/>
          </a:bodyPr>
          <a:lstStyle/>
          <a:p>
            <a:pPr algn="ctr"/>
            <a:r>
              <a:rPr lang="en-US" sz="3000" dirty="0"/>
              <a:t>South Africa at a Glance – </a:t>
            </a:r>
            <a:br>
              <a:rPr lang="en-US" sz="3000" dirty="0"/>
            </a:br>
            <a:r>
              <a:rPr lang="en-US" sz="3000" dirty="0"/>
              <a:t>Telecommunications Subscriptions</a:t>
            </a:r>
            <a:endParaRPr lang="en-ZA" sz="3000" dirty="0"/>
          </a:p>
        </p:txBody>
      </p:sp>
      <p:sp>
        <p:nvSpPr>
          <p:cNvPr id="3" name="Text Placeholder 2">
            <a:extLst>
              <a:ext uri="{FF2B5EF4-FFF2-40B4-BE49-F238E27FC236}">
                <a16:creationId xmlns:a16="http://schemas.microsoft.com/office/drawing/2014/main" id="{85CAC8D7-1498-45EB-99D9-C2477996921D}"/>
              </a:ext>
            </a:extLst>
          </p:cNvPr>
          <p:cNvSpPr>
            <a:spLocks noGrp="1"/>
          </p:cNvSpPr>
          <p:nvPr>
            <p:ph type="body" idx="1"/>
          </p:nvPr>
        </p:nvSpPr>
        <p:spPr>
          <a:xfrm>
            <a:off x="733256" y="1068604"/>
            <a:ext cx="5157787" cy="823912"/>
          </a:xfrm>
        </p:spPr>
        <p:txBody>
          <a:bodyPr>
            <a:noAutofit/>
          </a:bodyPr>
          <a:lstStyle/>
          <a:p>
            <a:pPr algn="ctr"/>
            <a:r>
              <a:rPr lang="en-GB" sz="2000" dirty="0"/>
              <a:t>Mobile Cellular (Prepaid and Post-paid mobile Cellular Phone Voice) Subscriptions for rural and urban area</a:t>
            </a:r>
            <a:endParaRPr lang="en-ZA" sz="2000" dirty="0"/>
          </a:p>
        </p:txBody>
      </p:sp>
      <p:sp>
        <p:nvSpPr>
          <p:cNvPr id="6" name="Text Placeholder 5">
            <a:extLst>
              <a:ext uri="{FF2B5EF4-FFF2-40B4-BE49-F238E27FC236}">
                <a16:creationId xmlns:a16="http://schemas.microsoft.com/office/drawing/2014/main" id="{0CBEB7B7-9669-451C-AB11-58CF2371DC4F}"/>
              </a:ext>
            </a:extLst>
          </p:cNvPr>
          <p:cNvSpPr>
            <a:spLocks noGrp="1"/>
          </p:cNvSpPr>
          <p:nvPr>
            <p:ph type="body" sz="quarter" idx="3"/>
          </p:nvPr>
        </p:nvSpPr>
        <p:spPr>
          <a:xfrm>
            <a:off x="6172200" y="1068604"/>
            <a:ext cx="5183188" cy="823912"/>
          </a:xfrm>
        </p:spPr>
        <p:txBody>
          <a:bodyPr>
            <a:normAutofit/>
          </a:bodyPr>
          <a:lstStyle/>
          <a:p>
            <a:r>
              <a:rPr lang="en-ZA" sz="2000" dirty="0"/>
              <a:t>Mobile Cellular Active Subscriptions</a:t>
            </a:r>
          </a:p>
        </p:txBody>
      </p:sp>
      <p:pic>
        <p:nvPicPr>
          <p:cNvPr id="15" name="Content Placeholder 14">
            <a:extLst>
              <a:ext uri="{FF2B5EF4-FFF2-40B4-BE49-F238E27FC236}">
                <a16:creationId xmlns:a16="http://schemas.microsoft.com/office/drawing/2014/main" id="{FC136E87-63CA-4CBD-90F4-F2337E92893B}"/>
              </a:ext>
            </a:extLst>
          </p:cNvPr>
          <p:cNvPicPr>
            <a:picLocks noGrp="1" noChangeAspect="1"/>
          </p:cNvPicPr>
          <p:nvPr>
            <p:ph sz="quarter" idx="4"/>
          </p:nvPr>
        </p:nvPicPr>
        <p:blipFill>
          <a:blip r:embed="rId2"/>
          <a:stretch>
            <a:fillRect/>
          </a:stretch>
        </p:blipFill>
        <p:spPr>
          <a:xfrm>
            <a:off x="6172200" y="2099986"/>
            <a:ext cx="5661734" cy="3445581"/>
          </a:xfrm>
        </p:spPr>
      </p:pic>
      <p:pic>
        <p:nvPicPr>
          <p:cNvPr id="13" name="Content Placeholder 12">
            <a:extLst>
              <a:ext uri="{FF2B5EF4-FFF2-40B4-BE49-F238E27FC236}">
                <a16:creationId xmlns:a16="http://schemas.microsoft.com/office/drawing/2014/main" id="{AB02FB32-9B24-4C9F-9C6C-EA407140C01A}"/>
              </a:ext>
            </a:extLst>
          </p:cNvPr>
          <p:cNvPicPr>
            <a:picLocks noGrp="1" noChangeAspect="1"/>
          </p:cNvPicPr>
          <p:nvPr>
            <p:ph sz="half" idx="2"/>
          </p:nvPr>
        </p:nvPicPr>
        <p:blipFill>
          <a:blip r:embed="rId3"/>
          <a:stretch>
            <a:fillRect/>
          </a:stretch>
        </p:blipFill>
        <p:spPr>
          <a:xfrm>
            <a:off x="159798" y="2099986"/>
            <a:ext cx="5837777" cy="3445581"/>
          </a:xfrm>
        </p:spPr>
      </p:pic>
      <p:sp>
        <p:nvSpPr>
          <p:cNvPr id="16" name="TextBox 15">
            <a:extLst>
              <a:ext uri="{FF2B5EF4-FFF2-40B4-BE49-F238E27FC236}">
                <a16:creationId xmlns:a16="http://schemas.microsoft.com/office/drawing/2014/main" id="{630670FD-C6D2-494F-ADC4-D5A7759C66F9}"/>
              </a:ext>
            </a:extLst>
          </p:cNvPr>
          <p:cNvSpPr txBox="1"/>
          <p:nvPr/>
        </p:nvSpPr>
        <p:spPr>
          <a:xfrm>
            <a:off x="1597980" y="5568064"/>
            <a:ext cx="6019061" cy="369332"/>
          </a:xfrm>
          <a:prstGeom prst="rect">
            <a:avLst/>
          </a:prstGeom>
          <a:noFill/>
        </p:spPr>
        <p:txBody>
          <a:bodyPr wrap="square" rtlCol="0">
            <a:spAutoFit/>
          </a:bodyPr>
          <a:lstStyle/>
          <a:p>
            <a:r>
              <a:rPr lang="en-ZA" b="1" i="1" dirty="0"/>
              <a:t>Source: ICASA Electronic Communications Questionnaire 2020</a:t>
            </a:r>
          </a:p>
        </p:txBody>
      </p:sp>
    </p:spTree>
    <p:extLst>
      <p:ext uri="{BB962C8B-B14F-4D97-AF65-F5344CB8AC3E}">
        <p14:creationId xmlns:p14="http://schemas.microsoft.com/office/powerpoint/2010/main" val="369291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547890" y="108012"/>
            <a:ext cx="8540319" cy="753122"/>
          </a:xfrm>
        </p:spPr>
        <p:txBody>
          <a:bodyPr>
            <a:noAutofit/>
          </a:bodyPr>
          <a:lstStyle/>
          <a:p>
            <a:pPr algn="ctr"/>
            <a:r>
              <a:rPr lang="en-US" sz="3000" dirty="0"/>
              <a:t>South African Mobile App Market on Android</a:t>
            </a:r>
            <a:endParaRPr lang="en-ZA" sz="3000" dirty="0"/>
          </a:p>
        </p:txBody>
      </p:sp>
      <p:sp>
        <p:nvSpPr>
          <p:cNvPr id="3" name="Text Placeholder 2">
            <a:extLst>
              <a:ext uri="{FF2B5EF4-FFF2-40B4-BE49-F238E27FC236}">
                <a16:creationId xmlns:a16="http://schemas.microsoft.com/office/drawing/2014/main" id="{85CAC8D7-1498-45EB-99D9-C2477996921D}"/>
              </a:ext>
            </a:extLst>
          </p:cNvPr>
          <p:cNvSpPr>
            <a:spLocks noGrp="1"/>
          </p:cNvSpPr>
          <p:nvPr>
            <p:ph type="body" idx="1"/>
          </p:nvPr>
        </p:nvSpPr>
        <p:spPr>
          <a:xfrm>
            <a:off x="733256" y="1068604"/>
            <a:ext cx="5157787" cy="823912"/>
          </a:xfrm>
        </p:spPr>
        <p:txBody>
          <a:bodyPr>
            <a:noAutofit/>
          </a:bodyPr>
          <a:lstStyle/>
          <a:p>
            <a:pPr algn="ctr"/>
            <a:r>
              <a:rPr lang="en-GB" sz="2000" i="0" dirty="0">
                <a:solidFill>
                  <a:srgbClr val="333333"/>
                </a:solidFill>
                <a:effectLst/>
                <a:latin typeface="Arial" panose="020B0604020202020204" pitchFamily="34" charset="0"/>
              </a:rPr>
              <a:t>How Many Apps Are from South African App Publishers on Google App Store?</a:t>
            </a:r>
          </a:p>
        </p:txBody>
      </p:sp>
      <p:sp>
        <p:nvSpPr>
          <p:cNvPr id="16" name="TextBox 15">
            <a:extLst>
              <a:ext uri="{FF2B5EF4-FFF2-40B4-BE49-F238E27FC236}">
                <a16:creationId xmlns:a16="http://schemas.microsoft.com/office/drawing/2014/main" id="{630670FD-C6D2-494F-ADC4-D5A7759C66F9}"/>
              </a:ext>
            </a:extLst>
          </p:cNvPr>
          <p:cNvSpPr txBox="1"/>
          <p:nvPr/>
        </p:nvSpPr>
        <p:spPr>
          <a:xfrm>
            <a:off x="1615736" y="5889582"/>
            <a:ext cx="6019061" cy="646331"/>
          </a:xfrm>
          <a:prstGeom prst="rect">
            <a:avLst/>
          </a:prstGeom>
          <a:noFill/>
        </p:spPr>
        <p:txBody>
          <a:bodyPr wrap="square" rtlCol="0">
            <a:spAutoFit/>
          </a:bodyPr>
          <a:lstStyle/>
          <a:p>
            <a:pPr algn="ctr"/>
            <a:r>
              <a:rPr lang="en-ZA" b="1" i="1" dirty="0"/>
              <a:t>Source: </a:t>
            </a:r>
            <a:r>
              <a:rPr lang="en-GB" b="1" i="1" dirty="0"/>
              <a:t>South Africa App Market Statistics in 2021 (</a:t>
            </a:r>
            <a:r>
              <a:rPr lang="en-GB" b="1" i="1" dirty="0">
                <a:hlinkClick r:id="rId2"/>
              </a:rPr>
              <a:t>www.42matters.com</a:t>
            </a:r>
            <a:r>
              <a:rPr lang="en-GB" b="1" i="1" dirty="0"/>
              <a:t>) </a:t>
            </a:r>
            <a:endParaRPr lang="en-ZA" b="1" i="1" dirty="0"/>
          </a:p>
        </p:txBody>
      </p:sp>
      <p:pic>
        <p:nvPicPr>
          <p:cNvPr id="8" name="Content Placeholder 7">
            <a:extLst>
              <a:ext uri="{FF2B5EF4-FFF2-40B4-BE49-F238E27FC236}">
                <a16:creationId xmlns:a16="http://schemas.microsoft.com/office/drawing/2014/main" id="{2CF270DA-5290-4A2E-839C-2D1F00607828}"/>
              </a:ext>
            </a:extLst>
          </p:cNvPr>
          <p:cNvPicPr>
            <a:picLocks noGrp="1" noChangeAspect="1"/>
          </p:cNvPicPr>
          <p:nvPr>
            <p:ph sz="half" idx="2"/>
          </p:nvPr>
        </p:nvPicPr>
        <p:blipFill>
          <a:blip r:embed="rId3"/>
          <a:stretch>
            <a:fillRect/>
          </a:stretch>
        </p:blipFill>
        <p:spPr>
          <a:xfrm>
            <a:off x="426129" y="2015232"/>
            <a:ext cx="5464914" cy="2681056"/>
          </a:xfrm>
          <a:ln>
            <a:solidFill>
              <a:schemeClr val="tx1"/>
            </a:solidFill>
          </a:ln>
        </p:spPr>
      </p:pic>
      <p:sp>
        <p:nvSpPr>
          <p:cNvPr id="9" name="TextBox 8">
            <a:extLst>
              <a:ext uri="{FF2B5EF4-FFF2-40B4-BE49-F238E27FC236}">
                <a16:creationId xmlns:a16="http://schemas.microsoft.com/office/drawing/2014/main" id="{48B61AC9-8EE6-44B4-8FCF-DBC51CDFAAFA}"/>
              </a:ext>
            </a:extLst>
          </p:cNvPr>
          <p:cNvSpPr txBox="1"/>
          <p:nvPr/>
        </p:nvSpPr>
        <p:spPr>
          <a:xfrm>
            <a:off x="426129" y="4891596"/>
            <a:ext cx="5464914" cy="584775"/>
          </a:xfrm>
          <a:prstGeom prst="rect">
            <a:avLst/>
          </a:prstGeom>
          <a:noFill/>
        </p:spPr>
        <p:txBody>
          <a:bodyPr wrap="square" rtlCol="0">
            <a:spAutoFit/>
          </a:bodyPr>
          <a:lstStyle/>
          <a:p>
            <a:r>
              <a:rPr lang="en-GB" sz="1600" dirty="0"/>
              <a:t>There are more than 4,224 apps from South African publishers on Google Play Store out of the 2,831,722 apps.</a:t>
            </a:r>
            <a:endParaRPr lang="en-ZA" sz="1600" dirty="0"/>
          </a:p>
        </p:txBody>
      </p:sp>
      <p:pic>
        <p:nvPicPr>
          <p:cNvPr id="20" name="Content Placeholder 19">
            <a:extLst>
              <a:ext uri="{FF2B5EF4-FFF2-40B4-BE49-F238E27FC236}">
                <a16:creationId xmlns:a16="http://schemas.microsoft.com/office/drawing/2014/main" id="{B1494E97-3F90-4759-98AD-0BD9D9C3853D}"/>
              </a:ext>
            </a:extLst>
          </p:cNvPr>
          <p:cNvPicPr>
            <a:picLocks noGrp="1" noChangeAspect="1"/>
          </p:cNvPicPr>
          <p:nvPr>
            <p:ph sz="quarter" idx="4"/>
          </p:nvPr>
        </p:nvPicPr>
        <p:blipFill>
          <a:blip r:embed="rId4"/>
          <a:stretch>
            <a:fillRect/>
          </a:stretch>
        </p:blipFill>
        <p:spPr>
          <a:xfrm>
            <a:off x="6178858" y="2008188"/>
            <a:ext cx="5464914" cy="2687637"/>
          </a:xfrm>
          <a:noFill/>
          <a:ln>
            <a:solidFill>
              <a:schemeClr val="tx1"/>
            </a:solidFill>
          </a:ln>
        </p:spPr>
      </p:pic>
      <p:sp>
        <p:nvSpPr>
          <p:cNvPr id="17" name="TextBox 16">
            <a:extLst>
              <a:ext uri="{FF2B5EF4-FFF2-40B4-BE49-F238E27FC236}">
                <a16:creationId xmlns:a16="http://schemas.microsoft.com/office/drawing/2014/main" id="{16AA34AD-A3D8-4C02-B26D-BE583BFA83B3}"/>
              </a:ext>
            </a:extLst>
          </p:cNvPr>
          <p:cNvSpPr txBox="1"/>
          <p:nvPr/>
        </p:nvSpPr>
        <p:spPr>
          <a:xfrm>
            <a:off x="6096000" y="4858200"/>
            <a:ext cx="5464914" cy="584775"/>
          </a:xfrm>
          <a:prstGeom prst="rect">
            <a:avLst/>
          </a:prstGeom>
          <a:noFill/>
        </p:spPr>
        <p:txBody>
          <a:bodyPr wrap="square" rtlCol="0">
            <a:spAutoFit/>
          </a:bodyPr>
          <a:lstStyle/>
          <a:p>
            <a:r>
              <a:rPr lang="en-GB" sz="1600" dirty="0"/>
              <a:t>There are more than 66,135 apps from Brazilian publishers on Google Play Store out of the 2,835,405 apps.</a:t>
            </a:r>
            <a:endParaRPr lang="en-ZA" sz="1600" dirty="0"/>
          </a:p>
        </p:txBody>
      </p:sp>
      <p:sp>
        <p:nvSpPr>
          <p:cNvPr id="18" name="Text Placeholder 2">
            <a:extLst>
              <a:ext uri="{FF2B5EF4-FFF2-40B4-BE49-F238E27FC236}">
                <a16:creationId xmlns:a16="http://schemas.microsoft.com/office/drawing/2014/main" id="{1F7F4FA6-CD30-4F52-8F67-9BCF843CDDC9}"/>
              </a:ext>
            </a:extLst>
          </p:cNvPr>
          <p:cNvSpPr txBox="1">
            <a:spLocks/>
          </p:cNvSpPr>
          <p:nvPr/>
        </p:nvSpPr>
        <p:spPr>
          <a:xfrm>
            <a:off x="6249563" y="1018038"/>
            <a:ext cx="5157787"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000" dirty="0">
                <a:solidFill>
                  <a:srgbClr val="333333"/>
                </a:solidFill>
                <a:latin typeface="Arial" panose="020B0604020202020204" pitchFamily="34" charset="0"/>
              </a:rPr>
              <a:t>How Many Apps Are from Brazilian App Publishers on Google App Store?</a:t>
            </a:r>
          </a:p>
        </p:txBody>
      </p:sp>
    </p:spTree>
    <p:extLst>
      <p:ext uri="{BB962C8B-B14F-4D97-AF65-F5344CB8AC3E}">
        <p14:creationId xmlns:p14="http://schemas.microsoft.com/office/powerpoint/2010/main" val="193315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311893" y="144685"/>
            <a:ext cx="8936115" cy="569459"/>
          </a:xfrm>
        </p:spPr>
        <p:txBody>
          <a:bodyPr anchor="ctr">
            <a:normAutofit/>
          </a:bodyPr>
          <a:lstStyle/>
          <a:p>
            <a:r>
              <a:rPr lang="en-ZA" sz="3400" dirty="0"/>
              <a:t>Opportunities – Digital Economy</a:t>
            </a:r>
          </a:p>
        </p:txBody>
      </p:sp>
      <p:sp>
        <p:nvSpPr>
          <p:cNvPr id="3" name="Google Shape;35;p4">
            <a:extLst>
              <a:ext uri="{FF2B5EF4-FFF2-40B4-BE49-F238E27FC236}">
                <a16:creationId xmlns:a16="http://schemas.microsoft.com/office/drawing/2014/main" id="{785AA1DE-E889-4D44-9924-4EFAF83A8C69}"/>
              </a:ext>
            </a:extLst>
          </p:cNvPr>
          <p:cNvSpPr>
            <a:spLocks noChangeArrowheads="1"/>
          </p:cNvSpPr>
          <p:nvPr/>
        </p:nvSpPr>
        <p:spPr bwMode="auto">
          <a:xfrm>
            <a:off x="3118312" y="3315549"/>
            <a:ext cx="7129463" cy="355600"/>
          </a:xfrm>
          <a:prstGeom prst="rect">
            <a:avLst/>
          </a:prstGeom>
          <a:solidFill>
            <a:srgbClr val="F2672B"/>
          </a:solidFill>
          <a:ln w="76200">
            <a:solidFill>
              <a:srgbClr val="F2672B"/>
            </a:solidFill>
            <a:round/>
            <a:headEnd type="none" w="sm" len="sm"/>
            <a:tailEnd type="none" w="sm" len="sm"/>
          </a:ln>
        </p:spPr>
        <p:txBody>
          <a:bodyPr lIns="91425" tIns="45700" rIns="91425" bIns="45700" anchor="ct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endParaRPr kumimoji="0" lang="en-US"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36;p4">
            <a:extLst>
              <a:ext uri="{FF2B5EF4-FFF2-40B4-BE49-F238E27FC236}">
                <a16:creationId xmlns:a16="http://schemas.microsoft.com/office/drawing/2014/main" id="{CE3603E4-BF13-465F-B9A7-10BB6D02918C}"/>
              </a:ext>
            </a:extLst>
          </p:cNvPr>
          <p:cNvSpPr>
            <a:spLocks noChangeArrowheads="1"/>
          </p:cNvSpPr>
          <p:nvPr/>
        </p:nvSpPr>
        <p:spPr bwMode="auto">
          <a:xfrm>
            <a:off x="3118312" y="3799736"/>
            <a:ext cx="7129463" cy="354013"/>
          </a:xfrm>
          <a:prstGeom prst="rect">
            <a:avLst/>
          </a:prstGeom>
          <a:solidFill>
            <a:srgbClr val="F2672B"/>
          </a:solidFill>
          <a:ln w="76200">
            <a:solidFill>
              <a:srgbClr val="F2672B"/>
            </a:solidFill>
            <a:round/>
            <a:headEnd type="none" w="sm" len="sm"/>
            <a:tailEnd type="none" w="sm" len="sm"/>
          </a:ln>
        </p:spPr>
        <p:txBody>
          <a:bodyPr lIns="91425" tIns="45700" rIns="91425" bIns="45700" anchor="ct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endParaRPr kumimoji="0" lang="en-US"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Google Shape;37;p4">
            <a:extLst>
              <a:ext uri="{FF2B5EF4-FFF2-40B4-BE49-F238E27FC236}">
                <a16:creationId xmlns:a16="http://schemas.microsoft.com/office/drawing/2014/main" id="{72132D2D-EC79-4A98-BC66-492DD786BE6C}"/>
              </a:ext>
            </a:extLst>
          </p:cNvPr>
          <p:cNvSpPr>
            <a:spLocks noChangeArrowheads="1"/>
          </p:cNvSpPr>
          <p:nvPr/>
        </p:nvSpPr>
        <p:spPr bwMode="auto">
          <a:xfrm>
            <a:off x="3118312" y="4279161"/>
            <a:ext cx="7129463" cy="354013"/>
          </a:xfrm>
          <a:prstGeom prst="rect">
            <a:avLst/>
          </a:prstGeom>
          <a:solidFill>
            <a:srgbClr val="F2672B"/>
          </a:solidFill>
          <a:ln w="76200">
            <a:solidFill>
              <a:srgbClr val="F2672B"/>
            </a:solidFill>
            <a:round/>
            <a:headEnd type="none" w="sm" len="sm"/>
            <a:tailEnd type="none" w="sm" len="sm"/>
          </a:ln>
        </p:spPr>
        <p:txBody>
          <a:bodyPr lIns="91425" tIns="45700" rIns="91425" bIns="45700" anchor="ct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endParaRPr kumimoji="0" lang="en-US"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Google Shape;38;p4">
            <a:extLst>
              <a:ext uri="{FF2B5EF4-FFF2-40B4-BE49-F238E27FC236}">
                <a16:creationId xmlns:a16="http://schemas.microsoft.com/office/drawing/2014/main" id="{6A1FF885-65BF-4D57-A72D-D409B008F432}"/>
              </a:ext>
            </a:extLst>
          </p:cNvPr>
          <p:cNvSpPr>
            <a:spLocks noChangeArrowheads="1"/>
          </p:cNvSpPr>
          <p:nvPr/>
        </p:nvSpPr>
        <p:spPr bwMode="auto">
          <a:xfrm>
            <a:off x="3118312" y="4741124"/>
            <a:ext cx="7129463" cy="355600"/>
          </a:xfrm>
          <a:prstGeom prst="rect">
            <a:avLst/>
          </a:prstGeom>
          <a:solidFill>
            <a:srgbClr val="F2672B"/>
          </a:solidFill>
          <a:ln w="76200">
            <a:solidFill>
              <a:srgbClr val="F2672B"/>
            </a:solidFill>
            <a:round/>
            <a:headEnd type="none" w="sm" len="sm"/>
            <a:tailEnd type="none" w="sm" len="sm"/>
          </a:ln>
        </p:spPr>
        <p:txBody>
          <a:bodyPr lIns="91425" tIns="45700" rIns="91425" bIns="45700" anchor="ct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endParaRPr kumimoji="0" lang="en-US"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Google Shape;41;p4">
            <a:extLst>
              <a:ext uri="{FF2B5EF4-FFF2-40B4-BE49-F238E27FC236}">
                <a16:creationId xmlns:a16="http://schemas.microsoft.com/office/drawing/2014/main" id="{5A89EAF2-B912-475E-9BD4-E02C7C7806DE}"/>
              </a:ext>
            </a:extLst>
          </p:cNvPr>
          <p:cNvSpPr txBox="1">
            <a:spLocks noChangeArrowheads="1"/>
          </p:cNvSpPr>
          <p:nvPr/>
        </p:nvSpPr>
        <p:spPr bwMode="auto">
          <a:xfrm>
            <a:off x="1001365" y="2498250"/>
            <a:ext cx="2020110" cy="58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61200" rIns="108000" bIns="61200" anchor="ctr">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ts val="1500"/>
              <a:buFontTx/>
              <a:buNone/>
              <a:tabLst/>
              <a:defRPr/>
            </a:pPr>
            <a:r>
              <a:rPr kumimoji="0" lang="en-ZA" altLang="en-US" sz="1500" b="1" i="0" u="none" strike="noStrike" kern="1200" cap="none" spc="0" normalizeH="0" baseline="0" noProof="0" dirty="0">
                <a:ln>
                  <a:noFill/>
                </a:ln>
                <a:solidFill>
                  <a:srgbClr val="5D9235"/>
                </a:solidFill>
                <a:effectLst/>
                <a:uLnTx/>
                <a:uFillTx/>
                <a:latin typeface="Arial" panose="020B0604020202020204" pitchFamily="34" charset="0"/>
                <a:ea typeface="+mn-ea"/>
                <a:cs typeface="Arial" panose="020B0604020202020204" pitchFamily="34" charset="0"/>
                <a:sym typeface="Arial" panose="020B0604020202020204" pitchFamily="34" charset="0"/>
              </a:rPr>
              <a:t>Big bets/Opportunities</a:t>
            </a:r>
            <a:endParaRPr kumimoji="0" lang="en-US" altLang="en-US" sz="1800" b="0" i="0" u="none" strike="noStrike" kern="1200" cap="none" spc="0" normalizeH="0" baseline="0" noProof="0" dirty="0">
              <a:ln>
                <a:noFill/>
              </a:ln>
              <a:solidFill>
                <a:srgbClr val="5D923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Google Shape;42;p4">
            <a:extLst>
              <a:ext uri="{FF2B5EF4-FFF2-40B4-BE49-F238E27FC236}">
                <a16:creationId xmlns:a16="http://schemas.microsoft.com/office/drawing/2014/main" id="{3203FADE-FA4E-43BB-A021-CB2DE71DF967}"/>
              </a:ext>
            </a:extLst>
          </p:cNvPr>
          <p:cNvSpPr txBox="1">
            <a:spLocks noChangeArrowheads="1"/>
          </p:cNvSpPr>
          <p:nvPr/>
        </p:nvSpPr>
        <p:spPr bwMode="auto">
          <a:xfrm>
            <a:off x="1941975" y="4163274"/>
            <a:ext cx="1031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1200" rIns="108000" bIns="61200" anchor="ctr">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ts val="1500"/>
              <a:buFontTx/>
              <a:buNone/>
              <a:tabLst/>
              <a:defRPr/>
            </a:pPr>
            <a:r>
              <a:rPr kumimoji="0" lang="en-ZA" altLang="en-US" sz="1500" b="1" i="0" u="none" strike="noStrike" kern="1200" cap="none" spc="0" normalizeH="0" baseline="0" noProof="0">
                <a:ln>
                  <a:noFill/>
                </a:ln>
                <a:solidFill>
                  <a:srgbClr val="C9450C"/>
                </a:solidFill>
                <a:effectLst/>
                <a:uLnTx/>
                <a:uFillTx/>
                <a:latin typeface="Arial" panose="020B0604020202020204" pitchFamily="34" charset="0"/>
                <a:ea typeface="+mn-ea"/>
                <a:cs typeface="Arial" panose="020B0604020202020204" pitchFamily="34" charset="0"/>
                <a:sym typeface="Arial" panose="020B0604020202020204" pitchFamily="34" charset="0"/>
              </a:rPr>
              <a:t>Critical enablers</a:t>
            </a:r>
            <a:endParaRPr kumimoji="0" lang="en-US" altLang="en-US" sz="1800" b="0" i="0" u="none" strike="noStrike" kern="1200" cap="none" spc="0" normalizeH="0" baseline="0" noProof="0">
              <a:ln>
                <a:noFill/>
              </a:ln>
              <a:solidFill>
                <a:srgbClr val="C9450C"/>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43;p4">
            <a:extLst>
              <a:ext uri="{FF2B5EF4-FFF2-40B4-BE49-F238E27FC236}">
                <a16:creationId xmlns:a16="http://schemas.microsoft.com/office/drawing/2014/main" id="{69EAFE1D-A69B-4CFC-9B44-DE79F330B13D}"/>
              </a:ext>
            </a:extLst>
          </p:cNvPr>
          <p:cNvSpPr>
            <a:spLocks noChangeArrowheads="1"/>
          </p:cNvSpPr>
          <p:nvPr/>
        </p:nvSpPr>
        <p:spPr bwMode="auto">
          <a:xfrm>
            <a:off x="3118312" y="2445599"/>
            <a:ext cx="1609725" cy="690562"/>
          </a:xfrm>
          <a:prstGeom prst="rect">
            <a:avLst/>
          </a:prstGeom>
          <a:solidFill>
            <a:srgbClr val="7EBE4D"/>
          </a:solidFill>
          <a:ln w="76200">
            <a:solidFill>
              <a:srgbClr val="7EBE4D"/>
            </a:solidFill>
            <a:round/>
            <a:headEnd type="none" w="sm" len="sm"/>
            <a:tailEnd type="none" w="sm" len="sm"/>
          </a:ln>
        </p:spPr>
        <p:txBody>
          <a:bodyPr lIns="91425" tIns="45700" rIns="91425" bIns="45700" anchor="ct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44;p4">
            <a:extLst>
              <a:ext uri="{FF2B5EF4-FFF2-40B4-BE49-F238E27FC236}">
                <a16:creationId xmlns:a16="http://schemas.microsoft.com/office/drawing/2014/main" id="{3D994F1E-7470-4B24-B701-F3964E203166}"/>
              </a:ext>
            </a:extLst>
          </p:cNvPr>
          <p:cNvSpPr>
            <a:spLocks noChangeArrowheads="1"/>
          </p:cNvSpPr>
          <p:nvPr/>
        </p:nvSpPr>
        <p:spPr bwMode="auto">
          <a:xfrm>
            <a:off x="4958225" y="2445599"/>
            <a:ext cx="1609725" cy="703262"/>
          </a:xfrm>
          <a:prstGeom prst="rect">
            <a:avLst/>
          </a:prstGeom>
          <a:solidFill>
            <a:srgbClr val="7EBE4D"/>
          </a:solidFill>
          <a:ln w="76200">
            <a:solidFill>
              <a:srgbClr val="7EBE4D"/>
            </a:solidFill>
            <a:round/>
            <a:headEnd type="none" w="sm" len="sm"/>
            <a:tailEnd type="none" w="sm" len="sm"/>
          </a:ln>
        </p:spPr>
        <p:txBody>
          <a:bodyPr lIns="91425" tIns="45700" rIns="91425" bIns="45700" anchor="ct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r>
              <a:rPr kumimoji="0" lang="en-ZA"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Transformative tech applications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45;p4">
            <a:extLst>
              <a:ext uri="{FF2B5EF4-FFF2-40B4-BE49-F238E27FC236}">
                <a16:creationId xmlns:a16="http://schemas.microsoft.com/office/drawing/2014/main" id="{087AE9CB-8D76-4346-A974-936735724BD3}"/>
              </a:ext>
            </a:extLst>
          </p:cNvPr>
          <p:cNvSpPr>
            <a:spLocks noChangeArrowheads="1"/>
          </p:cNvSpPr>
          <p:nvPr/>
        </p:nvSpPr>
        <p:spPr bwMode="auto">
          <a:xfrm>
            <a:off x="6798137" y="2445599"/>
            <a:ext cx="1609725" cy="703262"/>
          </a:xfrm>
          <a:prstGeom prst="rect">
            <a:avLst/>
          </a:prstGeom>
          <a:solidFill>
            <a:srgbClr val="7EBE4D"/>
          </a:solidFill>
          <a:ln w="76200">
            <a:solidFill>
              <a:srgbClr val="7EBE4D"/>
            </a:solidFill>
            <a:round/>
            <a:headEnd type="none" w="sm" len="sm"/>
            <a:tailEnd type="none" w="sm" len="sm"/>
          </a:ln>
        </p:spPr>
        <p:txBody>
          <a:bodyPr lIns="91425" tIns="45700" rIns="91425" bIns="45700" anchor="ct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r>
              <a:rPr kumimoji="0" lang="en-ZA"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Digital platforms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46;p4">
            <a:extLst>
              <a:ext uri="{FF2B5EF4-FFF2-40B4-BE49-F238E27FC236}">
                <a16:creationId xmlns:a16="http://schemas.microsoft.com/office/drawing/2014/main" id="{FCC3C0FF-120A-4FDE-BD40-29817733CDD6}"/>
              </a:ext>
            </a:extLst>
          </p:cNvPr>
          <p:cNvSpPr>
            <a:spLocks noChangeArrowheads="1"/>
          </p:cNvSpPr>
          <p:nvPr/>
        </p:nvSpPr>
        <p:spPr bwMode="auto">
          <a:xfrm>
            <a:off x="8638050" y="2445599"/>
            <a:ext cx="1609725" cy="703262"/>
          </a:xfrm>
          <a:prstGeom prst="rect">
            <a:avLst/>
          </a:prstGeom>
          <a:solidFill>
            <a:srgbClr val="7EBE4D"/>
          </a:solidFill>
          <a:ln w="76200">
            <a:solidFill>
              <a:srgbClr val="7EBE4D"/>
            </a:solidFill>
            <a:round/>
            <a:headEnd type="none" w="sm" len="sm"/>
            <a:tailEnd type="none" w="sm" len="sm"/>
          </a:ln>
        </p:spPr>
        <p:txBody>
          <a:bodyPr lIns="91425" tIns="45700" rIns="91425" bIns="45700" anchor="ct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r>
              <a:rPr kumimoji="0" lang="en-ZA"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Digitally traded services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47;p4">
            <a:extLst>
              <a:ext uri="{FF2B5EF4-FFF2-40B4-BE49-F238E27FC236}">
                <a16:creationId xmlns:a16="http://schemas.microsoft.com/office/drawing/2014/main" id="{DAED2AAC-7B29-4285-A860-30FD2231A2F4}"/>
              </a:ext>
            </a:extLst>
          </p:cNvPr>
          <p:cNvSpPr>
            <a:spLocks noChangeArrowheads="1"/>
          </p:cNvSpPr>
          <p:nvPr/>
        </p:nvSpPr>
        <p:spPr bwMode="auto">
          <a:xfrm>
            <a:off x="3118312" y="5220549"/>
            <a:ext cx="7129463" cy="355600"/>
          </a:xfrm>
          <a:prstGeom prst="rect">
            <a:avLst/>
          </a:prstGeom>
          <a:solidFill>
            <a:srgbClr val="F2672B"/>
          </a:solidFill>
          <a:ln w="76200">
            <a:solidFill>
              <a:srgbClr val="F2672B"/>
            </a:solidFill>
            <a:round/>
            <a:headEnd type="none" w="sm" len="sm"/>
            <a:tailEnd type="none" w="sm" len="sm"/>
          </a:ln>
        </p:spPr>
        <p:txBody>
          <a:bodyPr lIns="91425" tIns="45700" rIns="91425" bIns="45700" anchor="ct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endParaRPr kumimoji="0" lang="en-US"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48;p4">
            <a:extLst>
              <a:ext uri="{FF2B5EF4-FFF2-40B4-BE49-F238E27FC236}">
                <a16:creationId xmlns:a16="http://schemas.microsoft.com/office/drawing/2014/main" id="{FA6EF86F-DD35-4409-A9E0-A9D63D1968F5}"/>
              </a:ext>
            </a:extLst>
          </p:cNvPr>
          <p:cNvSpPr txBox="1">
            <a:spLocks noChangeArrowheads="1"/>
          </p:cNvSpPr>
          <p:nvPr/>
        </p:nvSpPr>
        <p:spPr bwMode="auto">
          <a:xfrm>
            <a:off x="5202700" y="3309199"/>
            <a:ext cx="29606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1200" rIns="108000" bIns="61200" anchor="ctr">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r>
              <a:rPr kumimoji="0" lang="en-ZA"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Digital inclusion</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49;p4">
            <a:extLst>
              <a:ext uri="{FF2B5EF4-FFF2-40B4-BE49-F238E27FC236}">
                <a16:creationId xmlns:a16="http://schemas.microsoft.com/office/drawing/2014/main" id="{70885F32-3065-48F1-9679-E61041E7D983}"/>
              </a:ext>
            </a:extLst>
          </p:cNvPr>
          <p:cNvSpPr txBox="1">
            <a:spLocks noChangeArrowheads="1"/>
          </p:cNvSpPr>
          <p:nvPr/>
        </p:nvSpPr>
        <p:spPr bwMode="auto">
          <a:xfrm>
            <a:off x="5588462" y="3799736"/>
            <a:ext cx="21891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1200" rIns="108000" bIns="61200" anchor="ctr">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r>
              <a:rPr kumimoji="0" lang="en-ZA"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Skills for work</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50;p4">
            <a:extLst>
              <a:ext uri="{FF2B5EF4-FFF2-40B4-BE49-F238E27FC236}">
                <a16:creationId xmlns:a16="http://schemas.microsoft.com/office/drawing/2014/main" id="{0D7EFB79-B4E5-413F-A58B-CA7097F3CBDA}"/>
              </a:ext>
            </a:extLst>
          </p:cNvPr>
          <p:cNvSpPr txBox="1">
            <a:spLocks noChangeArrowheads="1"/>
          </p:cNvSpPr>
          <p:nvPr/>
        </p:nvSpPr>
        <p:spPr bwMode="auto">
          <a:xfrm>
            <a:off x="5472575" y="4271224"/>
            <a:ext cx="2420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1200" rIns="108000" bIns="61200" anchor="ctr">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r>
              <a:rPr kumimoji="0" lang="en-ZA"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Responsive governance</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Google Shape;51;p4">
            <a:extLst>
              <a:ext uri="{FF2B5EF4-FFF2-40B4-BE49-F238E27FC236}">
                <a16:creationId xmlns:a16="http://schemas.microsoft.com/office/drawing/2014/main" id="{3AB16E27-A6D8-4F43-A5B9-C7A78743A165}"/>
              </a:ext>
            </a:extLst>
          </p:cNvPr>
          <p:cNvSpPr txBox="1">
            <a:spLocks noChangeArrowheads="1"/>
          </p:cNvSpPr>
          <p:nvPr/>
        </p:nvSpPr>
        <p:spPr bwMode="auto">
          <a:xfrm>
            <a:off x="5356687" y="4741124"/>
            <a:ext cx="29686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1200" rIns="108000" bIns="61200" anchor="ctr">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r>
              <a:rPr kumimoji="0" lang="en-ZA"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Innovation and competitiveness</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Google Shape;52;p4">
            <a:extLst>
              <a:ext uri="{FF2B5EF4-FFF2-40B4-BE49-F238E27FC236}">
                <a16:creationId xmlns:a16="http://schemas.microsoft.com/office/drawing/2014/main" id="{8017B0F8-604A-476A-9408-AB3590AC6E74}"/>
              </a:ext>
            </a:extLst>
          </p:cNvPr>
          <p:cNvSpPr txBox="1">
            <a:spLocks noChangeArrowheads="1"/>
          </p:cNvSpPr>
          <p:nvPr/>
        </p:nvSpPr>
        <p:spPr bwMode="auto">
          <a:xfrm>
            <a:off x="5515437" y="5220549"/>
            <a:ext cx="23336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61200" rIns="108000" bIns="61200" anchor="ctr">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500"/>
              <a:buFontTx/>
              <a:buNone/>
              <a:tabLst/>
              <a:defRPr/>
            </a:pPr>
            <a:r>
              <a:rPr kumimoji="0" lang="en-ZA"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Government digitization</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 name="Google Shape;53;p4">
            <a:extLst>
              <a:ext uri="{FF2B5EF4-FFF2-40B4-BE49-F238E27FC236}">
                <a16:creationId xmlns:a16="http://schemas.microsoft.com/office/drawing/2014/main" id="{BAE2A655-9F89-4873-B184-F8BFE4D6666B}"/>
              </a:ext>
            </a:extLst>
          </p:cNvPr>
          <p:cNvSpPr>
            <a:spLocks noChangeArrowheads="1"/>
          </p:cNvSpPr>
          <p:nvPr/>
        </p:nvSpPr>
        <p:spPr bwMode="auto">
          <a:xfrm>
            <a:off x="768099" y="1866939"/>
            <a:ext cx="9927351" cy="4208105"/>
          </a:xfrm>
          <a:prstGeom prst="roundRect">
            <a:avLst>
              <a:gd name="adj" fmla="val 9338"/>
            </a:avLst>
          </a:prstGeom>
          <a:noFill/>
          <a:ln w="57150">
            <a:solidFill>
              <a:srgbClr val="DC1E3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ts val="1400"/>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Google Shape;60;p4">
            <a:extLst>
              <a:ext uri="{FF2B5EF4-FFF2-40B4-BE49-F238E27FC236}">
                <a16:creationId xmlns:a16="http://schemas.microsoft.com/office/drawing/2014/main" id="{84CC5EA8-C5B2-4498-819E-CD3A7EB91612}"/>
              </a:ext>
            </a:extLst>
          </p:cNvPr>
          <p:cNvSpPr>
            <a:spLocks noChangeArrowheads="1"/>
          </p:cNvSpPr>
          <p:nvPr/>
        </p:nvSpPr>
        <p:spPr bwMode="auto">
          <a:xfrm>
            <a:off x="3056400" y="2399561"/>
            <a:ext cx="17335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Physical technology production</a:t>
            </a:r>
            <a:endPar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TextBox 2">
            <a:extLst>
              <a:ext uri="{FF2B5EF4-FFF2-40B4-BE49-F238E27FC236}">
                <a16:creationId xmlns:a16="http://schemas.microsoft.com/office/drawing/2014/main" id="{458644B4-BA84-4D4C-AB12-3820B93DA847}"/>
              </a:ext>
            </a:extLst>
          </p:cNvPr>
          <p:cNvSpPr txBox="1">
            <a:spLocks noChangeArrowheads="1"/>
          </p:cNvSpPr>
          <p:nvPr/>
        </p:nvSpPr>
        <p:spPr bwMode="auto">
          <a:xfrm>
            <a:off x="1120444" y="1004832"/>
            <a:ext cx="81645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GB" alt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Framework for the Digital Economy</a:t>
            </a:r>
          </a:p>
        </p:txBody>
      </p:sp>
    </p:spTree>
    <p:extLst>
      <p:ext uri="{BB962C8B-B14F-4D97-AF65-F5344CB8AC3E}">
        <p14:creationId xmlns:p14="http://schemas.microsoft.com/office/powerpoint/2010/main" val="151410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311893" y="144685"/>
            <a:ext cx="8936115" cy="569459"/>
          </a:xfrm>
        </p:spPr>
        <p:txBody>
          <a:bodyPr anchor="ctr">
            <a:normAutofit/>
          </a:bodyPr>
          <a:lstStyle/>
          <a:p>
            <a:r>
              <a:rPr lang="en-ZA" sz="3400" dirty="0"/>
              <a:t>Opportunities – Digital Economy</a:t>
            </a:r>
          </a:p>
        </p:txBody>
      </p:sp>
      <p:pic>
        <p:nvPicPr>
          <p:cNvPr id="35" name="Picture 34">
            <a:extLst>
              <a:ext uri="{FF2B5EF4-FFF2-40B4-BE49-F238E27FC236}">
                <a16:creationId xmlns:a16="http://schemas.microsoft.com/office/drawing/2014/main" id="{657A058D-2419-4EC9-85A2-BED6A0F536EE}"/>
              </a:ext>
            </a:extLst>
          </p:cNvPr>
          <p:cNvPicPr>
            <a:picLocks noChangeAspect="1"/>
          </p:cNvPicPr>
          <p:nvPr/>
        </p:nvPicPr>
        <p:blipFill>
          <a:blip r:embed="rId2"/>
          <a:stretch>
            <a:fillRect/>
          </a:stretch>
        </p:blipFill>
        <p:spPr>
          <a:xfrm>
            <a:off x="92143" y="1004047"/>
            <a:ext cx="5006922" cy="2567308"/>
          </a:xfrm>
          <a:prstGeom prst="rect">
            <a:avLst/>
          </a:prstGeom>
          <a:ln>
            <a:solidFill>
              <a:schemeClr val="tx1"/>
            </a:solidFill>
          </a:ln>
        </p:spPr>
      </p:pic>
      <p:pic>
        <p:nvPicPr>
          <p:cNvPr id="36" name="Picture 35">
            <a:extLst>
              <a:ext uri="{FF2B5EF4-FFF2-40B4-BE49-F238E27FC236}">
                <a16:creationId xmlns:a16="http://schemas.microsoft.com/office/drawing/2014/main" id="{D5415268-3AA4-412B-AF99-1D4D21602A7C}"/>
              </a:ext>
            </a:extLst>
          </p:cNvPr>
          <p:cNvPicPr>
            <a:picLocks noChangeAspect="1"/>
          </p:cNvPicPr>
          <p:nvPr/>
        </p:nvPicPr>
        <p:blipFill>
          <a:blip r:embed="rId3"/>
          <a:stretch>
            <a:fillRect/>
          </a:stretch>
        </p:blipFill>
        <p:spPr>
          <a:xfrm>
            <a:off x="291489" y="3888152"/>
            <a:ext cx="5172634" cy="2400846"/>
          </a:xfrm>
          <a:prstGeom prst="rect">
            <a:avLst/>
          </a:prstGeom>
          <a:ln>
            <a:solidFill>
              <a:schemeClr val="tx1"/>
            </a:solidFill>
          </a:ln>
        </p:spPr>
      </p:pic>
      <p:pic>
        <p:nvPicPr>
          <p:cNvPr id="37" name="Picture 36">
            <a:extLst>
              <a:ext uri="{FF2B5EF4-FFF2-40B4-BE49-F238E27FC236}">
                <a16:creationId xmlns:a16="http://schemas.microsoft.com/office/drawing/2014/main" id="{ED0978D3-1B53-4368-95A3-9DEEE77DE1F6}"/>
              </a:ext>
            </a:extLst>
          </p:cNvPr>
          <p:cNvPicPr>
            <a:picLocks noChangeAspect="1"/>
          </p:cNvPicPr>
          <p:nvPr/>
        </p:nvPicPr>
        <p:blipFill>
          <a:blip r:embed="rId4"/>
          <a:stretch>
            <a:fillRect/>
          </a:stretch>
        </p:blipFill>
        <p:spPr>
          <a:xfrm>
            <a:off x="5979461" y="3906717"/>
            <a:ext cx="5839788" cy="2382281"/>
          </a:xfrm>
          <a:prstGeom prst="rect">
            <a:avLst/>
          </a:prstGeom>
          <a:ln>
            <a:solidFill>
              <a:schemeClr val="tx1"/>
            </a:solidFill>
          </a:ln>
        </p:spPr>
      </p:pic>
      <p:pic>
        <p:nvPicPr>
          <p:cNvPr id="38" name="Picture 37">
            <a:extLst>
              <a:ext uri="{FF2B5EF4-FFF2-40B4-BE49-F238E27FC236}">
                <a16:creationId xmlns:a16="http://schemas.microsoft.com/office/drawing/2014/main" id="{4941F56C-D804-48F6-865A-F0A066730141}"/>
              </a:ext>
            </a:extLst>
          </p:cNvPr>
          <p:cNvPicPr>
            <a:picLocks noChangeAspect="1"/>
          </p:cNvPicPr>
          <p:nvPr/>
        </p:nvPicPr>
        <p:blipFill>
          <a:blip r:embed="rId5"/>
          <a:stretch>
            <a:fillRect/>
          </a:stretch>
        </p:blipFill>
        <p:spPr>
          <a:xfrm>
            <a:off x="5979461" y="1004046"/>
            <a:ext cx="5792509" cy="2779059"/>
          </a:xfrm>
          <a:prstGeom prst="rect">
            <a:avLst/>
          </a:prstGeom>
        </p:spPr>
      </p:pic>
    </p:spTree>
    <p:extLst>
      <p:ext uri="{BB962C8B-B14F-4D97-AF65-F5344CB8AC3E}">
        <p14:creationId xmlns:p14="http://schemas.microsoft.com/office/powerpoint/2010/main" val="295064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348992" y="152400"/>
            <a:ext cx="8810239" cy="623888"/>
          </a:xfrm>
        </p:spPr>
        <p:txBody>
          <a:bodyPr anchor="ctr">
            <a:normAutofit/>
          </a:bodyPr>
          <a:lstStyle/>
          <a:p>
            <a:r>
              <a:rPr lang="en-ZA" sz="3400" dirty="0"/>
              <a:t>Opportunities – Digital Government</a:t>
            </a:r>
          </a:p>
        </p:txBody>
      </p:sp>
      <p:pic>
        <p:nvPicPr>
          <p:cNvPr id="12" name="Picture 11">
            <a:extLst>
              <a:ext uri="{FF2B5EF4-FFF2-40B4-BE49-F238E27FC236}">
                <a16:creationId xmlns:a16="http://schemas.microsoft.com/office/drawing/2014/main" id="{038BB093-BB39-459E-BE72-6726C92C9CC1}"/>
              </a:ext>
            </a:extLst>
          </p:cNvPr>
          <p:cNvPicPr>
            <a:picLocks noChangeAspect="1"/>
          </p:cNvPicPr>
          <p:nvPr/>
        </p:nvPicPr>
        <p:blipFill>
          <a:blip r:embed="rId2"/>
          <a:stretch>
            <a:fillRect/>
          </a:stretch>
        </p:blipFill>
        <p:spPr>
          <a:xfrm>
            <a:off x="177553" y="1051785"/>
            <a:ext cx="5908685" cy="2889900"/>
          </a:xfrm>
          <a:prstGeom prst="rect">
            <a:avLst/>
          </a:prstGeom>
        </p:spPr>
      </p:pic>
      <p:pic>
        <p:nvPicPr>
          <p:cNvPr id="13" name="Picture 12">
            <a:extLst>
              <a:ext uri="{FF2B5EF4-FFF2-40B4-BE49-F238E27FC236}">
                <a16:creationId xmlns:a16="http://schemas.microsoft.com/office/drawing/2014/main" id="{3DFCC8FE-5D07-4B1A-94D9-27AAD29DB9B9}"/>
              </a:ext>
            </a:extLst>
          </p:cNvPr>
          <p:cNvPicPr>
            <a:picLocks noChangeAspect="1"/>
          </p:cNvPicPr>
          <p:nvPr/>
        </p:nvPicPr>
        <p:blipFill>
          <a:blip r:embed="rId3"/>
          <a:stretch>
            <a:fillRect/>
          </a:stretch>
        </p:blipFill>
        <p:spPr>
          <a:xfrm>
            <a:off x="6542843" y="1018384"/>
            <a:ext cx="5246703" cy="2889900"/>
          </a:xfrm>
          <a:prstGeom prst="rect">
            <a:avLst/>
          </a:prstGeom>
          <a:ln>
            <a:solidFill>
              <a:schemeClr val="tx1"/>
            </a:solidFill>
          </a:ln>
        </p:spPr>
      </p:pic>
      <p:sp>
        <p:nvSpPr>
          <p:cNvPr id="14" name="TextBox 13">
            <a:extLst>
              <a:ext uri="{FF2B5EF4-FFF2-40B4-BE49-F238E27FC236}">
                <a16:creationId xmlns:a16="http://schemas.microsoft.com/office/drawing/2014/main" id="{C3228038-654A-42F2-8DBD-EFBD3379F493}"/>
              </a:ext>
            </a:extLst>
          </p:cNvPr>
          <p:cNvSpPr txBox="1"/>
          <p:nvPr/>
        </p:nvSpPr>
        <p:spPr>
          <a:xfrm>
            <a:off x="6435428" y="3923929"/>
            <a:ext cx="5756572" cy="291042"/>
          </a:xfrm>
          <a:prstGeom prst="rect">
            <a:avLst/>
          </a:prstGeom>
          <a:noFill/>
        </p:spPr>
        <p:txBody>
          <a:bodyPr wrap="square">
            <a:spAutoFit/>
          </a:bodyPr>
          <a:lstStyle/>
          <a:p>
            <a:pPr algn="just">
              <a:lnSpc>
                <a:spcPct val="115000"/>
              </a:lnSpc>
              <a:spcAft>
                <a:spcPts val="800"/>
              </a:spcAft>
            </a:pPr>
            <a:r>
              <a:rPr lang="en-US" sz="1200" b="1" i="1" dirty="0">
                <a:effectLst/>
                <a:latin typeface="Arial" panose="020B0604020202020204" pitchFamily="34" charset="0"/>
                <a:ea typeface="Calibri" panose="020F0502020204030204" pitchFamily="34" charset="0"/>
                <a:cs typeface="Times New Roman" panose="02020603050405020304" pitchFamily="18" charset="0"/>
              </a:rPr>
              <a:t>Figure 2: Public Sector Evolution Framework</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8A11C61-1737-485F-9636-140EADB45A12}"/>
              </a:ext>
            </a:extLst>
          </p:cNvPr>
          <p:cNvSpPr txBox="1"/>
          <p:nvPr/>
        </p:nvSpPr>
        <p:spPr>
          <a:xfrm>
            <a:off x="108168" y="3908284"/>
            <a:ext cx="5908685" cy="291042"/>
          </a:xfrm>
          <a:prstGeom prst="rect">
            <a:avLst/>
          </a:prstGeom>
          <a:noFill/>
        </p:spPr>
        <p:txBody>
          <a:bodyPr wrap="square">
            <a:spAutoFit/>
          </a:bodyPr>
          <a:lstStyle/>
          <a:p>
            <a:pPr algn="just">
              <a:lnSpc>
                <a:spcPct val="115000"/>
              </a:lnSpc>
              <a:spcAft>
                <a:spcPts val="800"/>
              </a:spcAft>
            </a:pPr>
            <a:r>
              <a:rPr lang="en-US" sz="1200" b="1" i="1" dirty="0">
                <a:effectLst/>
                <a:latin typeface="Arial" panose="020B0604020202020204" pitchFamily="34" charset="0"/>
                <a:ea typeface="Calibri" panose="020F0502020204030204" pitchFamily="34" charset="0"/>
                <a:cs typeface="Times New Roman" panose="02020603050405020304" pitchFamily="18" charset="0"/>
              </a:rPr>
              <a:t>Figure 1: Digital Government Maturity Level</a:t>
            </a:r>
            <a:endParaRPr lang="en-ZA"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4">
            <a:extLst>
              <a:ext uri="{FF2B5EF4-FFF2-40B4-BE49-F238E27FC236}">
                <a16:creationId xmlns:a16="http://schemas.microsoft.com/office/drawing/2014/main" id="{8A68A5FB-35CD-4022-8B6C-958751FBEC5F}"/>
              </a:ext>
            </a:extLst>
          </p:cNvPr>
          <p:cNvSpPr>
            <a:spLocks noGrp="1"/>
          </p:cNvSpPr>
          <p:nvPr>
            <p:ph type="body" idx="1"/>
          </p:nvPr>
        </p:nvSpPr>
        <p:spPr>
          <a:xfrm>
            <a:off x="177552" y="4225121"/>
            <a:ext cx="5557423" cy="2210760"/>
          </a:xfrm>
          <a:ln>
            <a:solidFill>
              <a:schemeClr val="tx1"/>
            </a:solidFill>
          </a:ln>
        </p:spPr>
        <p:txBody>
          <a:bodyPr>
            <a:normAutofit/>
          </a:bodyPr>
          <a:lstStyle/>
          <a:p>
            <a:pPr algn="just">
              <a:lnSpc>
                <a:spcPct val="115000"/>
              </a:lnSpc>
              <a:spcAft>
                <a:spcPts val="80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United Nations (UN) define digital government as not an end, but a means to improving public service delivery, increasing people's engagement, enhancing transparency, accountability, and inclusion and, ultimately to making life better for all. The Digital Government Maturity Model used to assess the public service’s state of readiness towards digital transformation thus being able to fulfil the Constitutional and Public Service Act (PSA) provisions.</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0B1798-6919-4004-97D9-B714EFA2EA31}"/>
              </a:ext>
            </a:extLst>
          </p:cNvPr>
          <p:cNvSpPr txBox="1"/>
          <p:nvPr/>
        </p:nvSpPr>
        <p:spPr>
          <a:xfrm>
            <a:off x="5948038" y="4165376"/>
            <a:ext cx="6066410" cy="2303195"/>
          </a:xfrm>
          <a:prstGeom prst="rect">
            <a:avLst/>
          </a:prstGeom>
          <a:noFill/>
          <a:ln>
            <a:solidFill>
              <a:schemeClr val="tx1"/>
            </a:solidFill>
          </a:ln>
        </p:spPr>
        <p:txBody>
          <a:bodyPr wrap="square">
            <a:spAutoFit/>
          </a:bodyPr>
          <a:lstStyle/>
          <a:p>
            <a:pPr algn="just">
              <a:spcAft>
                <a:spcPts val="800"/>
              </a:spcAft>
            </a:pPr>
            <a:r>
              <a:rPr lang="en-US" sz="1300" dirty="0">
                <a:effectLst/>
                <a:latin typeface="Arial" panose="020B0604020202020204" pitchFamily="34" charset="0"/>
                <a:ea typeface="Calibri" panose="020F0502020204030204" pitchFamily="34" charset="0"/>
                <a:cs typeface="Arial" panose="020B0604020202020204" pitchFamily="34" charset="0"/>
              </a:rPr>
              <a:t>The approach on the implementation of Government 5.0 requires addressing the following objectives:</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Symbol" panose="05050102010706020507" pitchFamily="18" charset="2"/>
              <a:buChar char=""/>
            </a:pPr>
            <a:r>
              <a:rPr lang="en-US" sz="1300" dirty="0">
                <a:effectLst/>
                <a:latin typeface="Arial" panose="020B0604020202020204" pitchFamily="34" charset="0"/>
                <a:ea typeface="Calibri" panose="020F0502020204030204" pitchFamily="34" charset="0"/>
                <a:cs typeface="Arial" panose="020B0604020202020204" pitchFamily="34" charset="0"/>
              </a:rPr>
              <a:t>Integrating public sector systems to enable digital transformation of public service;</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Symbol" panose="05050102010706020507" pitchFamily="18" charset="2"/>
              <a:buChar char=""/>
            </a:pPr>
            <a:r>
              <a:rPr lang="en-US" sz="1300" dirty="0">
                <a:effectLst/>
                <a:latin typeface="Arial" panose="020B0604020202020204" pitchFamily="34" charset="0"/>
                <a:ea typeface="Calibri" panose="020F0502020204030204" pitchFamily="34" charset="0"/>
                <a:cs typeface="Arial" panose="020B0604020202020204" pitchFamily="34" charset="0"/>
              </a:rPr>
              <a:t>Build sustainable infrastructure to enable digital government;</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Symbol" panose="05050102010706020507" pitchFamily="18" charset="2"/>
              <a:buChar char=""/>
            </a:pPr>
            <a:r>
              <a:rPr lang="en-US" sz="1300" dirty="0">
                <a:effectLst/>
                <a:latin typeface="Arial" panose="020B0604020202020204" pitchFamily="34" charset="0"/>
                <a:ea typeface="Calibri" panose="020F0502020204030204" pitchFamily="34" charset="0"/>
                <a:cs typeface="Arial" panose="020B0604020202020204" pitchFamily="34" charset="0"/>
              </a:rPr>
              <a:t>Review of the National e-Government Strategy to incorporate leveraging of disruptive technologies to drive innovation in public service; and </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Symbol" panose="05050102010706020507" pitchFamily="18" charset="2"/>
              <a:buChar char=""/>
            </a:pPr>
            <a:r>
              <a:rPr lang="en-US" sz="1300" dirty="0">
                <a:effectLst/>
                <a:latin typeface="Arial" panose="020B0604020202020204" pitchFamily="34" charset="0"/>
                <a:ea typeface="Calibri" panose="020F0502020204030204" pitchFamily="34" charset="0"/>
                <a:cs typeface="Arial" panose="020B0604020202020204" pitchFamily="34" charset="0"/>
              </a:rPr>
              <a:t>Secure public sector data: design systems that feature cyber security measures</a:t>
            </a:r>
            <a:r>
              <a:rPr lang="en-US" sz="1300" dirty="0">
                <a:effectLst/>
                <a:latin typeface="Arial" panose="020B0604020202020204" pitchFamily="34" charset="0"/>
                <a:ea typeface="Calibri" panose="020F0502020204030204" pitchFamily="34" charset="0"/>
                <a:cs typeface="Times New Roman" panose="02020603050405020304" pitchFamily="18" charset="0"/>
              </a:rPr>
              <a: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28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2757364" y="196680"/>
            <a:ext cx="7611754" cy="756821"/>
          </a:xfrm>
        </p:spPr>
        <p:txBody>
          <a:bodyPr anchor="ctr">
            <a:normAutofit/>
          </a:bodyPr>
          <a:lstStyle/>
          <a:p>
            <a:r>
              <a:rPr lang="en-ZA" sz="3400" dirty="0"/>
              <a:t>Opportunities – Digital Government</a:t>
            </a:r>
          </a:p>
        </p:txBody>
      </p:sp>
      <p:pic>
        <p:nvPicPr>
          <p:cNvPr id="7" name="Content Placeholder 6">
            <a:extLst>
              <a:ext uri="{FF2B5EF4-FFF2-40B4-BE49-F238E27FC236}">
                <a16:creationId xmlns:a16="http://schemas.microsoft.com/office/drawing/2014/main" id="{A753764F-AC04-4F5F-862C-33156DFCB18F}"/>
              </a:ext>
            </a:extLst>
          </p:cNvPr>
          <p:cNvPicPr>
            <a:picLocks noGrp="1" noChangeAspect="1"/>
          </p:cNvPicPr>
          <p:nvPr>
            <p:ph idx="1"/>
          </p:nvPr>
        </p:nvPicPr>
        <p:blipFill>
          <a:blip r:embed="rId2"/>
          <a:stretch>
            <a:fillRect/>
          </a:stretch>
        </p:blipFill>
        <p:spPr>
          <a:xfrm>
            <a:off x="5307106" y="1793288"/>
            <a:ext cx="6037880" cy="3811587"/>
          </a:xfrm>
          <a:ln>
            <a:solidFill>
              <a:schemeClr val="tx1"/>
            </a:solidFill>
          </a:ln>
        </p:spPr>
      </p:pic>
      <p:sp>
        <p:nvSpPr>
          <p:cNvPr id="4" name="Text Placeholder 3">
            <a:extLst>
              <a:ext uri="{FF2B5EF4-FFF2-40B4-BE49-F238E27FC236}">
                <a16:creationId xmlns:a16="http://schemas.microsoft.com/office/drawing/2014/main" id="{AC74B941-C24E-408E-9822-865EB7087EA1}"/>
              </a:ext>
            </a:extLst>
          </p:cNvPr>
          <p:cNvSpPr>
            <a:spLocks noGrp="1"/>
          </p:cNvSpPr>
          <p:nvPr>
            <p:ph type="body" sz="half" idx="2"/>
          </p:nvPr>
        </p:nvSpPr>
        <p:spPr>
          <a:xfrm>
            <a:off x="555813" y="1793289"/>
            <a:ext cx="4518212" cy="3811588"/>
          </a:xfrm>
          <a:ln>
            <a:solidFill>
              <a:schemeClr val="tx1"/>
            </a:solidFill>
          </a:ln>
        </p:spPr>
        <p:txBody>
          <a:bodyPr/>
          <a:lstStyle/>
          <a:p>
            <a:pPr marL="342900" indent="-342900">
              <a:buFont typeface="Arial" panose="020B0604020202020204" pitchFamily="34" charset="0"/>
              <a:buChar char="•"/>
            </a:pPr>
            <a:r>
              <a:rPr lang="en-GB" sz="2000" b="1" dirty="0"/>
              <a:t>National e-Government Portal with “single-view of citizen”, integrating big data, AI and internet of things (IoT) capabilities;</a:t>
            </a:r>
          </a:p>
          <a:p>
            <a:pPr marL="342900" indent="-342900">
              <a:buFont typeface="Arial" panose="020B0604020202020204" pitchFamily="34" charset="0"/>
              <a:buChar char="•"/>
            </a:pPr>
            <a:r>
              <a:rPr lang="en-GB" sz="2000" b="1" dirty="0"/>
              <a:t>Digitised services (e-services) for all government departments;</a:t>
            </a:r>
          </a:p>
          <a:p>
            <a:pPr marL="342900" indent="-342900">
              <a:buFont typeface="Arial" panose="020B0604020202020204" pitchFamily="34" charset="0"/>
              <a:buChar char="•"/>
            </a:pPr>
            <a:r>
              <a:rPr lang="en-GB" sz="2000" b="1" dirty="0"/>
              <a:t>Use of mobile apps for access to e-services and social media tools for citizen participation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ZA" dirty="0"/>
          </a:p>
        </p:txBody>
      </p:sp>
    </p:spTree>
    <p:extLst>
      <p:ext uri="{BB962C8B-B14F-4D97-AF65-F5344CB8AC3E}">
        <p14:creationId xmlns:p14="http://schemas.microsoft.com/office/powerpoint/2010/main" val="1276940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PowerPoint Template.potx" id="{8AC94DDC-C30F-47B1-B218-A364C378D60D}" vid="{BFA72B91-51DB-46FD-BF7A-574FBDFF2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TotalTime>
  <Words>594</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Symbol</vt:lpstr>
      <vt:lpstr>Office Theme</vt:lpstr>
      <vt:lpstr>Opportunities for Mobile Applications in Digital Services</vt:lpstr>
      <vt:lpstr>INTRODUCTION</vt:lpstr>
      <vt:lpstr>South Africa at a Glance – Infrastructure and Access</vt:lpstr>
      <vt:lpstr>South Africa at a Glance –  Telecommunications Subscriptions</vt:lpstr>
      <vt:lpstr>South African Mobile App Market on Android</vt:lpstr>
      <vt:lpstr>Opportunities – Digital Economy</vt:lpstr>
      <vt:lpstr>Opportunities – Digital Economy</vt:lpstr>
      <vt:lpstr>Opportunities – Digital Government</vt:lpstr>
      <vt:lpstr>Opportunities – Digital Government</vt:lpstr>
      <vt:lpstr>Opportunities – Postal Services</vt:lpstr>
      <vt:lpstr>Proposed Government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Space can be sized</dc:title>
  <dc:creator>Microsoft Office User</dc:creator>
  <cp:lastModifiedBy>Jeanette Morwane</cp:lastModifiedBy>
  <cp:revision>9</cp:revision>
  <dcterms:created xsi:type="dcterms:W3CDTF">2021-09-28T06:16:35Z</dcterms:created>
  <dcterms:modified xsi:type="dcterms:W3CDTF">2021-11-23T04:47:04Z</dcterms:modified>
</cp:coreProperties>
</file>